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70" r:id="rId4"/>
    <p:sldId id="276" r:id="rId5"/>
    <p:sldId id="277" r:id="rId6"/>
    <p:sldId id="275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0E8BD-1032-264E-920E-57AFEA0FB187}" type="doc">
      <dgm:prSet loTypeId="urn:microsoft.com/office/officeart/2005/8/layout/process1" loCatId="" qsTypeId="urn:microsoft.com/office/officeart/2005/8/quickstyle/simple1" qsCatId="simple" csTypeId="urn:microsoft.com/office/officeart/2005/8/colors/accent1_4" csCatId="accent1" phldr="1"/>
      <dgm:spPr/>
    </dgm:pt>
    <dgm:pt modelId="{F4840FA4-B6ED-074F-AA55-2B7C98EA6920}">
      <dgm:prSet phldrT="[Text]"/>
      <dgm:spPr>
        <a:solidFill>
          <a:srgbClr val="233166"/>
        </a:solidFill>
      </dgm:spPr>
      <dgm:t>
        <a:bodyPr/>
        <a:lstStyle/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August 1898:</a:t>
          </a:r>
        </a:p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 Spanish-American War ends</a:t>
          </a:r>
        </a:p>
      </dgm:t>
    </dgm:pt>
    <dgm:pt modelId="{C2FC169A-C267-2648-9B30-639E64106720}" type="parTrans" cxnId="{33F06561-4ACD-F544-9904-1FE6A0C18B61}">
      <dgm:prSet/>
      <dgm:spPr/>
      <dgm:t>
        <a:bodyPr/>
        <a:lstStyle/>
        <a:p>
          <a:endParaRPr lang="en-US"/>
        </a:p>
      </dgm:t>
    </dgm:pt>
    <dgm:pt modelId="{EF4D2D82-80A2-3A4D-944B-BCE2F9E99085}" type="sibTrans" cxnId="{33F06561-4ACD-F544-9904-1FE6A0C18B61}">
      <dgm:prSet/>
      <dgm:spPr>
        <a:solidFill>
          <a:srgbClr val="CF142D"/>
        </a:solidFill>
      </dgm:spPr>
      <dgm:t>
        <a:bodyPr/>
        <a:lstStyle/>
        <a:p>
          <a:endParaRPr lang="en-US"/>
        </a:p>
      </dgm:t>
    </dgm:pt>
    <dgm:pt modelId="{FAD17FA6-FF7F-294B-B278-055475638AD9}">
      <dgm:prSet phldrT="[Text]"/>
      <dgm:spPr>
        <a:solidFill>
          <a:srgbClr val="233166"/>
        </a:solidFill>
      </dgm:spPr>
      <dgm:t>
        <a:bodyPr/>
        <a:lstStyle/>
        <a:p>
          <a:r>
            <a:rPr lang="en-US" b="1" i="0" dirty="0">
              <a:latin typeface="Georgia" panose="02040502050405020303" pitchFamily="18" charset="0"/>
            </a:rPr>
            <a:t>July 18th, 1899: </a:t>
          </a:r>
        </a:p>
        <a:p>
          <a:r>
            <a:rPr lang="en-US" b="1" i="1" dirty="0">
              <a:latin typeface="Georgia" panose="02040502050405020303" pitchFamily="18" charset="0"/>
            </a:rPr>
            <a:t>World</a:t>
          </a:r>
          <a:r>
            <a:rPr lang="en-US" b="1" dirty="0">
              <a:latin typeface="Georgia" panose="02040502050405020303" pitchFamily="18" charset="0"/>
            </a:rPr>
            <a:t> and </a:t>
          </a:r>
          <a:r>
            <a:rPr lang="en-US" b="1" i="1" dirty="0">
              <a:latin typeface="Georgia" panose="02040502050405020303" pitchFamily="18" charset="0"/>
            </a:rPr>
            <a:t>Journal</a:t>
          </a:r>
          <a:r>
            <a:rPr lang="en-US" b="1" dirty="0">
              <a:latin typeface="Georgia" panose="02040502050405020303" pitchFamily="18" charset="0"/>
            </a:rPr>
            <a:t> do not lower prices and newsies strike</a:t>
          </a:r>
          <a:endParaRPr lang="en-US" dirty="0"/>
        </a:p>
      </dgm:t>
    </dgm:pt>
    <dgm:pt modelId="{9BC0E741-E409-7F4C-959E-6E027B70AC6C}" type="parTrans" cxnId="{C5F3D582-FE36-5D44-8EEA-F5DCF4E9CFE8}">
      <dgm:prSet/>
      <dgm:spPr/>
      <dgm:t>
        <a:bodyPr/>
        <a:lstStyle/>
        <a:p>
          <a:endParaRPr lang="en-US"/>
        </a:p>
      </dgm:t>
    </dgm:pt>
    <dgm:pt modelId="{6C9EA423-160A-9A45-B78B-3125987CCD3B}" type="sibTrans" cxnId="{C5F3D582-FE36-5D44-8EEA-F5DCF4E9CFE8}">
      <dgm:prSet/>
      <dgm:spPr/>
      <dgm:t>
        <a:bodyPr/>
        <a:lstStyle/>
        <a:p>
          <a:endParaRPr lang="en-US"/>
        </a:p>
      </dgm:t>
    </dgm:pt>
    <dgm:pt modelId="{0C731C77-A41E-DD47-A60E-2DDD05E1A47A}">
      <dgm:prSet phldrT="[Text]"/>
      <dgm:spPr>
        <a:solidFill>
          <a:srgbClr val="233166"/>
        </a:solidFill>
      </dgm:spPr>
      <dgm:t>
        <a:bodyPr/>
        <a:lstStyle/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April 1898:</a:t>
          </a:r>
        </a:p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 Spanish-American War begins</a:t>
          </a:r>
        </a:p>
      </dgm:t>
    </dgm:pt>
    <dgm:pt modelId="{8F87D5BA-84AC-BC4F-82E1-A1F2E80AAC0C}" type="parTrans" cxnId="{0DB95747-59B3-0942-8E85-EA162CDC5D93}">
      <dgm:prSet/>
      <dgm:spPr/>
      <dgm:t>
        <a:bodyPr/>
        <a:lstStyle/>
        <a:p>
          <a:endParaRPr lang="en-US"/>
        </a:p>
      </dgm:t>
    </dgm:pt>
    <dgm:pt modelId="{FD36543E-E3AB-6D4E-937F-9E6228D8001E}" type="sibTrans" cxnId="{0DB95747-59B3-0942-8E85-EA162CDC5D93}">
      <dgm:prSet/>
      <dgm:spPr/>
      <dgm:t>
        <a:bodyPr/>
        <a:lstStyle/>
        <a:p>
          <a:endParaRPr lang="en-US"/>
        </a:p>
      </dgm:t>
    </dgm:pt>
    <dgm:pt modelId="{38888553-2257-DB42-A0AA-010DA53ADC48}">
      <dgm:prSet phldrT="[Text]"/>
      <dgm:spPr>
        <a:solidFill>
          <a:srgbClr val="233166"/>
        </a:solidFill>
      </dgm:spPr>
      <dgm:t>
        <a:bodyPr/>
        <a:lstStyle/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Many newspapers raise wholesale price to $.60/100</a:t>
          </a:r>
        </a:p>
      </dgm:t>
    </dgm:pt>
    <dgm:pt modelId="{1D816BA6-273C-C848-87FC-BDBF82D303D4}" type="parTrans" cxnId="{A11352FC-8AA8-CF4A-B85F-89ADD0ED342D}">
      <dgm:prSet/>
      <dgm:spPr/>
      <dgm:t>
        <a:bodyPr/>
        <a:lstStyle/>
        <a:p>
          <a:endParaRPr lang="en-US"/>
        </a:p>
      </dgm:t>
    </dgm:pt>
    <dgm:pt modelId="{40F1ED23-D29D-1242-8785-E0CF30C026F9}" type="sibTrans" cxnId="{A11352FC-8AA8-CF4A-B85F-89ADD0ED342D}">
      <dgm:prSet/>
      <dgm:spPr/>
      <dgm:t>
        <a:bodyPr/>
        <a:lstStyle/>
        <a:p>
          <a:endParaRPr lang="en-US"/>
        </a:p>
      </dgm:t>
    </dgm:pt>
    <dgm:pt modelId="{DA46E44E-694C-9F48-84C4-F35E6EC4D480}">
      <dgm:prSet phldrT="[Text]"/>
      <dgm:spPr>
        <a:solidFill>
          <a:srgbClr val="233166"/>
        </a:solidFill>
      </dgm:spPr>
      <dgm:t>
        <a:bodyPr/>
        <a:lstStyle/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Demand for newspapers declines </a:t>
          </a:r>
        </a:p>
        <a:p>
          <a:pPr>
            <a:buClr>
              <a:schemeClr val="dk2"/>
            </a:buClr>
            <a:buSzPts val="1100"/>
          </a:pPr>
          <a:r>
            <a:rPr lang="en-US" b="1" dirty="0">
              <a:latin typeface="Georgia" panose="02040502050405020303" pitchFamily="18" charset="0"/>
            </a:rPr>
            <a:t>Most papers return to $.50/100 price</a:t>
          </a:r>
        </a:p>
      </dgm:t>
    </dgm:pt>
    <dgm:pt modelId="{9649EEFB-2B03-CC4D-A3BA-A611CD8D0BE9}" type="parTrans" cxnId="{493AD97F-ABC1-554F-A6BA-BB1D1628F5D3}">
      <dgm:prSet/>
      <dgm:spPr/>
      <dgm:t>
        <a:bodyPr/>
        <a:lstStyle/>
        <a:p>
          <a:endParaRPr lang="en-US"/>
        </a:p>
      </dgm:t>
    </dgm:pt>
    <dgm:pt modelId="{9C01F449-38DA-BA49-8E8A-BB616D87B430}" type="sibTrans" cxnId="{493AD97F-ABC1-554F-A6BA-BB1D1628F5D3}">
      <dgm:prSet/>
      <dgm:spPr/>
      <dgm:t>
        <a:bodyPr/>
        <a:lstStyle/>
        <a:p>
          <a:endParaRPr lang="en-US"/>
        </a:p>
      </dgm:t>
    </dgm:pt>
    <dgm:pt modelId="{56872418-42C7-D24F-A60F-08E507882951}" type="pres">
      <dgm:prSet presAssocID="{9940E8BD-1032-264E-920E-57AFEA0FB187}" presName="Name0" presStyleCnt="0">
        <dgm:presLayoutVars>
          <dgm:dir/>
          <dgm:resizeHandles val="exact"/>
        </dgm:presLayoutVars>
      </dgm:prSet>
      <dgm:spPr/>
    </dgm:pt>
    <dgm:pt modelId="{7A3F525E-8566-9D4B-9936-9FC141D2F4FA}" type="pres">
      <dgm:prSet presAssocID="{0C731C77-A41E-DD47-A60E-2DDD05E1A47A}" presName="node" presStyleLbl="node1" presStyleIdx="0" presStyleCnt="5">
        <dgm:presLayoutVars>
          <dgm:bulletEnabled val="1"/>
        </dgm:presLayoutVars>
      </dgm:prSet>
      <dgm:spPr/>
    </dgm:pt>
    <dgm:pt modelId="{5244A3EE-782F-DD45-8392-77C85FFD18FD}" type="pres">
      <dgm:prSet presAssocID="{FD36543E-E3AB-6D4E-937F-9E6228D8001E}" presName="sibTrans" presStyleLbl="sibTrans2D1" presStyleIdx="0" presStyleCnt="4"/>
      <dgm:spPr/>
    </dgm:pt>
    <dgm:pt modelId="{39E291A5-A40D-0E44-99C8-4B6F53027C2C}" type="pres">
      <dgm:prSet presAssocID="{FD36543E-E3AB-6D4E-937F-9E6228D8001E}" presName="connectorText" presStyleLbl="sibTrans2D1" presStyleIdx="0" presStyleCnt="4"/>
      <dgm:spPr/>
    </dgm:pt>
    <dgm:pt modelId="{3A631A34-8BD0-304C-A96F-A2F6ED61C3B1}" type="pres">
      <dgm:prSet presAssocID="{38888553-2257-DB42-A0AA-010DA53ADC48}" presName="node" presStyleLbl="node1" presStyleIdx="1" presStyleCnt="5">
        <dgm:presLayoutVars>
          <dgm:bulletEnabled val="1"/>
        </dgm:presLayoutVars>
      </dgm:prSet>
      <dgm:spPr/>
    </dgm:pt>
    <dgm:pt modelId="{DCD1EC1E-50DC-9745-BC31-89E515F3BD73}" type="pres">
      <dgm:prSet presAssocID="{40F1ED23-D29D-1242-8785-E0CF30C026F9}" presName="sibTrans" presStyleLbl="sibTrans2D1" presStyleIdx="1" presStyleCnt="4"/>
      <dgm:spPr/>
    </dgm:pt>
    <dgm:pt modelId="{586ECD5E-3ACE-EA41-A901-F2EBDC983349}" type="pres">
      <dgm:prSet presAssocID="{40F1ED23-D29D-1242-8785-E0CF30C026F9}" presName="connectorText" presStyleLbl="sibTrans2D1" presStyleIdx="1" presStyleCnt="4"/>
      <dgm:spPr/>
    </dgm:pt>
    <dgm:pt modelId="{E7F4427A-7B20-A74D-8BD5-F31CC8813794}" type="pres">
      <dgm:prSet presAssocID="{F4840FA4-B6ED-074F-AA55-2B7C98EA6920}" presName="node" presStyleLbl="node1" presStyleIdx="2" presStyleCnt="5" custScaleX="101341" custScaleY="101230">
        <dgm:presLayoutVars>
          <dgm:bulletEnabled val="1"/>
        </dgm:presLayoutVars>
      </dgm:prSet>
      <dgm:spPr/>
    </dgm:pt>
    <dgm:pt modelId="{E8D97221-F9DD-4A40-BE8F-1FF6311AFAB6}" type="pres">
      <dgm:prSet presAssocID="{EF4D2D82-80A2-3A4D-944B-BCE2F9E99085}" presName="sibTrans" presStyleLbl="sibTrans2D1" presStyleIdx="2" presStyleCnt="4"/>
      <dgm:spPr/>
    </dgm:pt>
    <dgm:pt modelId="{66EDC252-B39C-E341-A05F-F3F95052A815}" type="pres">
      <dgm:prSet presAssocID="{EF4D2D82-80A2-3A4D-944B-BCE2F9E99085}" presName="connectorText" presStyleLbl="sibTrans2D1" presStyleIdx="2" presStyleCnt="4"/>
      <dgm:spPr/>
    </dgm:pt>
    <dgm:pt modelId="{A8FCB92F-6D55-814C-B2E7-59B3F5634147}" type="pres">
      <dgm:prSet presAssocID="{DA46E44E-694C-9F48-84C4-F35E6EC4D480}" presName="node" presStyleLbl="node1" presStyleIdx="3" presStyleCnt="5" custScaleX="110667" custScaleY="104178">
        <dgm:presLayoutVars>
          <dgm:bulletEnabled val="1"/>
        </dgm:presLayoutVars>
      </dgm:prSet>
      <dgm:spPr/>
    </dgm:pt>
    <dgm:pt modelId="{448B0831-DA16-0F47-A353-DCB3F9BF215E}" type="pres">
      <dgm:prSet presAssocID="{9C01F449-38DA-BA49-8E8A-BB616D87B430}" presName="sibTrans" presStyleLbl="sibTrans2D1" presStyleIdx="3" presStyleCnt="4"/>
      <dgm:spPr/>
    </dgm:pt>
    <dgm:pt modelId="{A4D985DA-3D62-0149-A4CA-4A30C92DBA3F}" type="pres">
      <dgm:prSet presAssocID="{9C01F449-38DA-BA49-8E8A-BB616D87B430}" presName="connectorText" presStyleLbl="sibTrans2D1" presStyleIdx="3" presStyleCnt="4"/>
      <dgm:spPr/>
    </dgm:pt>
    <dgm:pt modelId="{8B53FC06-8371-8846-9460-87109ECC4595}" type="pres">
      <dgm:prSet presAssocID="{FAD17FA6-FF7F-294B-B278-055475638AD9}" presName="node" presStyleLbl="node1" presStyleIdx="4" presStyleCnt="5" custScaleX="97771" custScaleY="105546">
        <dgm:presLayoutVars>
          <dgm:bulletEnabled val="1"/>
        </dgm:presLayoutVars>
      </dgm:prSet>
      <dgm:spPr/>
    </dgm:pt>
  </dgm:ptLst>
  <dgm:cxnLst>
    <dgm:cxn modelId="{7AF0C41D-DD55-4B45-B132-DE4499C6C06B}" type="presOf" srcId="{40F1ED23-D29D-1242-8785-E0CF30C026F9}" destId="{586ECD5E-3ACE-EA41-A901-F2EBDC983349}" srcOrd="1" destOrd="0" presId="urn:microsoft.com/office/officeart/2005/8/layout/process1"/>
    <dgm:cxn modelId="{98B9762C-49D9-1042-BD4A-7299F6F90698}" type="presOf" srcId="{40F1ED23-D29D-1242-8785-E0CF30C026F9}" destId="{DCD1EC1E-50DC-9745-BC31-89E515F3BD73}" srcOrd="0" destOrd="0" presId="urn:microsoft.com/office/officeart/2005/8/layout/process1"/>
    <dgm:cxn modelId="{846CDC30-C388-3D42-8592-8FBCED754D08}" type="presOf" srcId="{F4840FA4-B6ED-074F-AA55-2B7C98EA6920}" destId="{E7F4427A-7B20-A74D-8BD5-F31CC8813794}" srcOrd="0" destOrd="0" presId="urn:microsoft.com/office/officeart/2005/8/layout/process1"/>
    <dgm:cxn modelId="{3C44CB3C-BEC5-694B-BE33-A177D3434CF0}" type="presOf" srcId="{9C01F449-38DA-BA49-8E8A-BB616D87B430}" destId="{A4D985DA-3D62-0149-A4CA-4A30C92DBA3F}" srcOrd="1" destOrd="0" presId="urn:microsoft.com/office/officeart/2005/8/layout/process1"/>
    <dgm:cxn modelId="{B45AFF3C-1E1D-AD43-AB6D-F630DC97AD91}" type="presOf" srcId="{FAD17FA6-FF7F-294B-B278-055475638AD9}" destId="{8B53FC06-8371-8846-9460-87109ECC4595}" srcOrd="0" destOrd="0" presId="urn:microsoft.com/office/officeart/2005/8/layout/process1"/>
    <dgm:cxn modelId="{0DB95747-59B3-0942-8E85-EA162CDC5D93}" srcId="{9940E8BD-1032-264E-920E-57AFEA0FB187}" destId="{0C731C77-A41E-DD47-A60E-2DDD05E1A47A}" srcOrd="0" destOrd="0" parTransId="{8F87D5BA-84AC-BC4F-82E1-A1F2E80AAC0C}" sibTransId="{FD36543E-E3AB-6D4E-937F-9E6228D8001E}"/>
    <dgm:cxn modelId="{AB715049-A6A5-A447-BC8F-DE170CBE0302}" type="presOf" srcId="{0C731C77-A41E-DD47-A60E-2DDD05E1A47A}" destId="{7A3F525E-8566-9D4B-9936-9FC141D2F4FA}" srcOrd="0" destOrd="0" presId="urn:microsoft.com/office/officeart/2005/8/layout/process1"/>
    <dgm:cxn modelId="{DC6DE24E-4715-0342-A2F6-37DDB442C651}" type="presOf" srcId="{FD36543E-E3AB-6D4E-937F-9E6228D8001E}" destId="{39E291A5-A40D-0E44-99C8-4B6F53027C2C}" srcOrd="1" destOrd="0" presId="urn:microsoft.com/office/officeart/2005/8/layout/process1"/>
    <dgm:cxn modelId="{8DAB464F-5453-4B4B-A472-BFE644CEE0DD}" type="presOf" srcId="{9940E8BD-1032-264E-920E-57AFEA0FB187}" destId="{56872418-42C7-D24F-A60F-08E507882951}" srcOrd="0" destOrd="0" presId="urn:microsoft.com/office/officeart/2005/8/layout/process1"/>
    <dgm:cxn modelId="{DDCF9458-6E9D-994E-9987-D1E91E36854F}" type="presOf" srcId="{FD36543E-E3AB-6D4E-937F-9E6228D8001E}" destId="{5244A3EE-782F-DD45-8392-77C85FFD18FD}" srcOrd="0" destOrd="0" presId="urn:microsoft.com/office/officeart/2005/8/layout/process1"/>
    <dgm:cxn modelId="{33F06561-4ACD-F544-9904-1FE6A0C18B61}" srcId="{9940E8BD-1032-264E-920E-57AFEA0FB187}" destId="{F4840FA4-B6ED-074F-AA55-2B7C98EA6920}" srcOrd="2" destOrd="0" parTransId="{C2FC169A-C267-2648-9B30-639E64106720}" sibTransId="{EF4D2D82-80A2-3A4D-944B-BCE2F9E99085}"/>
    <dgm:cxn modelId="{8BEB2C63-724C-7542-966C-ED3FE1CD2D5C}" type="presOf" srcId="{9C01F449-38DA-BA49-8E8A-BB616D87B430}" destId="{448B0831-DA16-0F47-A353-DCB3F9BF215E}" srcOrd="0" destOrd="0" presId="urn:microsoft.com/office/officeart/2005/8/layout/process1"/>
    <dgm:cxn modelId="{DED39164-6B18-774B-A4EA-C2ECEC4457C7}" type="presOf" srcId="{38888553-2257-DB42-A0AA-010DA53ADC48}" destId="{3A631A34-8BD0-304C-A96F-A2F6ED61C3B1}" srcOrd="0" destOrd="0" presId="urn:microsoft.com/office/officeart/2005/8/layout/process1"/>
    <dgm:cxn modelId="{95265D7B-0160-1B41-9995-654E1E92F896}" type="presOf" srcId="{EF4D2D82-80A2-3A4D-944B-BCE2F9E99085}" destId="{66EDC252-B39C-E341-A05F-F3F95052A815}" srcOrd="1" destOrd="0" presId="urn:microsoft.com/office/officeart/2005/8/layout/process1"/>
    <dgm:cxn modelId="{493AD97F-ABC1-554F-A6BA-BB1D1628F5D3}" srcId="{9940E8BD-1032-264E-920E-57AFEA0FB187}" destId="{DA46E44E-694C-9F48-84C4-F35E6EC4D480}" srcOrd="3" destOrd="0" parTransId="{9649EEFB-2B03-CC4D-A3BA-A611CD8D0BE9}" sibTransId="{9C01F449-38DA-BA49-8E8A-BB616D87B430}"/>
    <dgm:cxn modelId="{C5F3D582-FE36-5D44-8EEA-F5DCF4E9CFE8}" srcId="{9940E8BD-1032-264E-920E-57AFEA0FB187}" destId="{FAD17FA6-FF7F-294B-B278-055475638AD9}" srcOrd="4" destOrd="0" parTransId="{9BC0E741-E409-7F4C-959E-6E027B70AC6C}" sibTransId="{6C9EA423-160A-9A45-B78B-3125987CCD3B}"/>
    <dgm:cxn modelId="{69DD43CF-A2C3-B047-9881-87DF41FF5AEB}" type="presOf" srcId="{DA46E44E-694C-9F48-84C4-F35E6EC4D480}" destId="{A8FCB92F-6D55-814C-B2E7-59B3F5634147}" srcOrd="0" destOrd="0" presId="urn:microsoft.com/office/officeart/2005/8/layout/process1"/>
    <dgm:cxn modelId="{BC7839D2-CEB1-0049-9790-34BCA9F337AB}" type="presOf" srcId="{EF4D2D82-80A2-3A4D-944B-BCE2F9E99085}" destId="{E8D97221-F9DD-4A40-BE8F-1FF6311AFAB6}" srcOrd="0" destOrd="0" presId="urn:microsoft.com/office/officeart/2005/8/layout/process1"/>
    <dgm:cxn modelId="{A11352FC-8AA8-CF4A-B85F-89ADD0ED342D}" srcId="{9940E8BD-1032-264E-920E-57AFEA0FB187}" destId="{38888553-2257-DB42-A0AA-010DA53ADC48}" srcOrd="1" destOrd="0" parTransId="{1D816BA6-273C-C848-87FC-BDBF82D303D4}" sibTransId="{40F1ED23-D29D-1242-8785-E0CF30C026F9}"/>
    <dgm:cxn modelId="{C9C3D090-C100-9940-BF83-F924212A44BA}" type="presParOf" srcId="{56872418-42C7-D24F-A60F-08E507882951}" destId="{7A3F525E-8566-9D4B-9936-9FC141D2F4FA}" srcOrd="0" destOrd="0" presId="urn:microsoft.com/office/officeart/2005/8/layout/process1"/>
    <dgm:cxn modelId="{EB5B4AD1-E15B-E64B-ACD1-FFED0BBD3DF4}" type="presParOf" srcId="{56872418-42C7-D24F-A60F-08E507882951}" destId="{5244A3EE-782F-DD45-8392-77C85FFD18FD}" srcOrd="1" destOrd="0" presId="urn:microsoft.com/office/officeart/2005/8/layout/process1"/>
    <dgm:cxn modelId="{ABFBBE96-9C3C-C547-86FE-3E0C137CB807}" type="presParOf" srcId="{5244A3EE-782F-DD45-8392-77C85FFD18FD}" destId="{39E291A5-A40D-0E44-99C8-4B6F53027C2C}" srcOrd="0" destOrd="0" presId="urn:microsoft.com/office/officeart/2005/8/layout/process1"/>
    <dgm:cxn modelId="{6F3E0B19-53EC-704B-BEA4-6428D91BF15D}" type="presParOf" srcId="{56872418-42C7-D24F-A60F-08E507882951}" destId="{3A631A34-8BD0-304C-A96F-A2F6ED61C3B1}" srcOrd="2" destOrd="0" presId="urn:microsoft.com/office/officeart/2005/8/layout/process1"/>
    <dgm:cxn modelId="{074C4B14-5D36-1D47-AF0F-EBC0C6D9246A}" type="presParOf" srcId="{56872418-42C7-D24F-A60F-08E507882951}" destId="{DCD1EC1E-50DC-9745-BC31-89E515F3BD73}" srcOrd="3" destOrd="0" presId="urn:microsoft.com/office/officeart/2005/8/layout/process1"/>
    <dgm:cxn modelId="{7889003A-31ED-F442-AFFA-784A7D27F7AD}" type="presParOf" srcId="{DCD1EC1E-50DC-9745-BC31-89E515F3BD73}" destId="{586ECD5E-3ACE-EA41-A901-F2EBDC983349}" srcOrd="0" destOrd="0" presId="urn:microsoft.com/office/officeart/2005/8/layout/process1"/>
    <dgm:cxn modelId="{9B847E94-71C0-DA4C-8BDD-378F83D328FD}" type="presParOf" srcId="{56872418-42C7-D24F-A60F-08E507882951}" destId="{E7F4427A-7B20-A74D-8BD5-F31CC8813794}" srcOrd="4" destOrd="0" presId="urn:microsoft.com/office/officeart/2005/8/layout/process1"/>
    <dgm:cxn modelId="{CC8DCF28-AF90-5C43-86C6-3CA82FE1830D}" type="presParOf" srcId="{56872418-42C7-D24F-A60F-08E507882951}" destId="{E8D97221-F9DD-4A40-BE8F-1FF6311AFAB6}" srcOrd="5" destOrd="0" presId="urn:microsoft.com/office/officeart/2005/8/layout/process1"/>
    <dgm:cxn modelId="{D3C42199-0CBE-D640-B167-3EFEA1172767}" type="presParOf" srcId="{E8D97221-F9DD-4A40-BE8F-1FF6311AFAB6}" destId="{66EDC252-B39C-E341-A05F-F3F95052A815}" srcOrd="0" destOrd="0" presId="urn:microsoft.com/office/officeart/2005/8/layout/process1"/>
    <dgm:cxn modelId="{E35ED6F2-0669-B24A-9558-E651F03202D5}" type="presParOf" srcId="{56872418-42C7-D24F-A60F-08E507882951}" destId="{A8FCB92F-6D55-814C-B2E7-59B3F5634147}" srcOrd="6" destOrd="0" presId="urn:microsoft.com/office/officeart/2005/8/layout/process1"/>
    <dgm:cxn modelId="{33B7C581-B4B3-D043-9E88-29687E875C1A}" type="presParOf" srcId="{56872418-42C7-D24F-A60F-08E507882951}" destId="{448B0831-DA16-0F47-A353-DCB3F9BF215E}" srcOrd="7" destOrd="0" presId="urn:microsoft.com/office/officeart/2005/8/layout/process1"/>
    <dgm:cxn modelId="{34568167-BD1B-D546-8106-50272E396A57}" type="presParOf" srcId="{448B0831-DA16-0F47-A353-DCB3F9BF215E}" destId="{A4D985DA-3D62-0149-A4CA-4A30C92DBA3F}" srcOrd="0" destOrd="0" presId="urn:microsoft.com/office/officeart/2005/8/layout/process1"/>
    <dgm:cxn modelId="{E5CB7C34-772A-6144-8E85-F55A45E2B77F}" type="presParOf" srcId="{56872418-42C7-D24F-A60F-08E507882951}" destId="{8B53FC06-8371-8846-9460-87109ECC459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8EC105-43A2-BB44-AB95-7F24156D8B56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2BD7AC-408D-564A-8070-03B16B7418D7}">
      <dgm:prSet/>
      <dgm:spPr/>
      <dgm:t>
        <a:bodyPr/>
        <a:lstStyle/>
        <a:p>
          <a:r>
            <a:rPr lang="en-US" b="0" i="0" dirty="0"/>
            <a:t>The </a:t>
          </a:r>
          <a:r>
            <a:rPr lang="en-US" b="0" i="1" dirty="0"/>
            <a:t>New York World </a:t>
          </a:r>
          <a:r>
            <a:rPr lang="en-US" b="0" i="0" dirty="0"/>
            <a:t>and the </a:t>
          </a:r>
          <a:r>
            <a:rPr lang="en-US" b="0" i="1" dirty="0"/>
            <a:t>New York Journals</a:t>
          </a:r>
          <a:r>
            <a:rPr lang="en-US" b="0" i="0" dirty="0"/>
            <a:t>’ price per hundred remained sixty cents</a:t>
          </a:r>
          <a:endParaRPr lang="en-US" dirty="0"/>
        </a:p>
      </dgm:t>
    </dgm:pt>
    <dgm:pt modelId="{ABA21AA4-FDAD-DB40-A499-CBC65BB9F4BA}" type="parTrans" cxnId="{BA32AE72-410A-D041-8B8C-4A82FE28BC2D}">
      <dgm:prSet/>
      <dgm:spPr/>
      <dgm:t>
        <a:bodyPr/>
        <a:lstStyle/>
        <a:p>
          <a:endParaRPr lang="en-US"/>
        </a:p>
      </dgm:t>
    </dgm:pt>
    <dgm:pt modelId="{B1CAEC57-5DB2-BA49-AB7A-7826EFDFFBF5}" type="sibTrans" cxnId="{BA32AE72-410A-D041-8B8C-4A82FE28BC2D}">
      <dgm:prSet/>
      <dgm:spPr/>
      <dgm:t>
        <a:bodyPr/>
        <a:lstStyle/>
        <a:p>
          <a:endParaRPr lang="en-US"/>
        </a:p>
      </dgm:t>
    </dgm:pt>
    <dgm:pt modelId="{215B87E6-9923-824B-AC30-BEAE47A72438}">
      <dgm:prSet/>
      <dgm:spPr/>
      <dgm:t>
        <a:bodyPr/>
        <a:lstStyle/>
        <a:p>
          <a:r>
            <a:rPr lang="en-US" b="0" i="0" dirty="0"/>
            <a:t>The publishers agreed to buy back unsold copies at the end of the day</a:t>
          </a:r>
          <a:endParaRPr lang="en-US" dirty="0"/>
        </a:p>
      </dgm:t>
    </dgm:pt>
    <dgm:pt modelId="{40E95FC9-EB85-3A42-A3BB-5BCA633093BF}" type="parTrans" cxnId="{07BF431C-9EC9-D94C-B6FF-FBC5F326FF23}">
      <dgm:prSet/>
      <dgm:spPr/>
      <dgm:t>
        <a:bodyPr/>
        <a:lstStyle/>
        <a:p>
          <a:endParaRPr lang="en-US"/>
        </a:p>
      </dgm:t>
    </dgm:pt>
    <dgm:pt modelId="{8CD4D84E-C90A-DF41-BA38-FB596E73DF8D}" type="sibTrans" cxnId="{07BF431C-9EC9-D94C-B6FF-FBC5F326FF23}">
      <dgm:prSet/>
      <dgm:spPr/>
      <dgm:t>
        <a:bodyPr/>
        <a:lstStyle/>
        <a:p>
          <a:endParaRPr lang="en-US"/>
        </a:p>
      </dgm:t>
    </dgm:pt>
    <dgm:pt modelId="{797B1DDE-2B8E-594A-8061-8AC08A7193C8}" type="pres">
      <dgm:prSet presAssocID="{A68EC105-43A2-BB44-AB95-7F24156D8B56}" presName="Name0" presStyleCnt="0">
        <dgm:presLayoutVars>
          <dgm:dir/>
          <dgm:resizeHandles val="exact"/>
        </dgm:presLayoutVars>
      </dgm:prSet>
      <dgm:spPr/>
    </dgm:pt>
    <dgm:pt modelId="{237D89B8-1F9D-FB45-9633-474BC4DBAAD5}" type="pres">
      <dgm:prSet presAssocID="{A68EC105-43A2-BB44-AB95-7F24156D8B56}" presName="fgShape" presStyleLbl="fgShp" presStyleIdx="0" presStyleCnt="1" custLinFactNeighborX="0" custLinFactNeighborY="60083"/>
      <dgm:spPr/>
    </dgm:pt>
    <dgm:pt modelId="{F9C730E5-7992-E848-B776-4B5FCD535A77}" type="pres">
      <dgm:prSet presAssocID="{A68EC105-43A2-BB44-AB95-7F24156D8B56}" presName="linComp" presStyleCnt="0"/>
      <dgm:spPr/>
    </dgm:pt>
    <dgm:pt modelId="{B574D819-1450-CC4D-B50C-D939BF02EE3D}" type="pres">
      <dgm:prSet presAssocID="{572BD7AC-408D-564A-8070-03B16B7418D7}" presName="compNode" presStyleCnt="0"/>
      <dgm:spPr/>
    </dgm:pt>
    <dgm:pt modelId="{C645FF14-DFAE-8348-B71C-5E1B491D0091}" type="pres">
      <dgm:prSet presAssocID="{572BD7AC-408D-564A-8070-03B16B7418D7}" presName="bkgdShape" presStyleLbl="node1" presStyleIdx="0" presStyleCnt="2" custLinFactNeighborX="-7939"/>
      <dgm:spPr/>
    </dgm:pt>
    <dgm:pt modelId="{537575B0-61AA-7C4F-8FE8-869963BA772C}" type="pres">
      <dgm:prSet presAssocID="{572BD7AC-408D-564A-8070-03B16B7418D7}" presName="nodeTx" presStyleLbl="node1" presStyleIdx="0" presStyleCnt="2">
        <dgm:presLayoutVars>
          <dgm:bulletEnabled val="1"/>
        </dgm:presLayoutVars>
      </dgm:prSet>
      <dgm:spPr/>
    </dgm:pt>
    <dgm:pt modelId="{B8ED64B5-A9E2-3E44-83CF-7DB119D6ED8B}" type="pres">
      <dgm:prSet presAssocID="{572BD7AC-408D-564A-8070-03B16B7418D7}" presName="invisiNode" presStyleLbl="node1" presStyleIdx="0" presStyleCnt="2"/>
      <dgm:spPr/>
    </dgm:pt>
    <dgm:pt modelId="{7022E04D-C91B-2045-B8C2-9BC281BB59BB}" type="pres">
      <dgm:prSet presAssocID="{572BD7AC-408D-564A-8070-03B16B7418D7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easure chest with solid fill"/>
        </a:ext>
      </dgm:extLst>
    </dgm:pt>
    <dgm:pt modelId="{B60187A5-C3AD-8143-94B4-BA150A8AE271}" type="pres">
      <dgm:prSet presAssocID="{B1CAEC57-5DB2-BA49-AB7A-7826EFDFFBF5}" presName="sibTrans" presStyleLbl="sibTrans2D1" presStyleIdx="0" presStyleCnt="0"/>
      <dgm:spPr/>
    </dgm:pt>
    <dgm:pt modelId="{5FFC35E9-5D83-BC49-82E7-99A8CD9BE684}" type="pres">
      <dgm:prSet presAssocID="{215B87E6-9923-824B-AC30-BEAE47A72438}" presName="compNode" presStyleCnt="0"/>
      <dgm:spPr/>
    </dgm:pt>
    <dgm:pt modelId="{5D769FCD-502D-1C46-8BA8-99820211C2C6}" type="pres">
      <dgm:prSet presAssocID="{215B87E6-9923-824B-AC30-BEAE47A72438}" presName="bkgdShape" presStyleLbl="node1" presStyleIdx="1" presStyleCnt="2" custLinFactNeighborX="10555"/>
      <dgm:spPr/>
    </dgm:pt>
    <dgm:pt modelId="{8FF781E7-8882-684C-BC49-599A16089781}" type="pres">
      <dgm:prSet presAssocID="{215B87E6-9923-824B-AC30-BEAE47A72438}" presName="nodeTx" presStyleLbl="node1" presStyleIdx="1" presStyleCnt="2">
        <dgm:presLayoutVars>
          <dgm:bulletEnabled val="1"/>
        </dgm:presLayoutVars>
      </dgm:prSet>
      <dgm:spPr/>
    </dgm:pt>
    <dgm:pt modelId="{60C976BC-9CFB-D645-B22F-AB1C1C8BF084}" type="pres">
      <dgm:prSet presAssocID="{215B87E6-9923-824B-AC30-BEAE47A72438}" presName="invisiNode" presStyleLbl="node1" presStyleIdx="1" presStyleCnt="2"/>
      <dgm:spPr/>
    </dgm:pt>
    <dgm:pt modelId="{84AF8CBB-1EDD-704B-8FB2-60CB3CED798B}" type="pres">
      <dgm:prSet presAssocID="{215B87E6-9923-824B-AC30-BEAE47A72438}" presName="imagNode" presStyleLbl="fgImgPlac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ying Money with solid fill"/>
        </a:ext>
      </dgm:extLst>
    </dgm:pt>
  </dgm:ptLst>
  <dgm:cxnLst>
    <dgm:cxn modelId="{07BF431C-9EC9-D94C-B6FF-FBC5F326FF23}" srcId="{A68EC105-43A2-BB44-AB95-7F24156D8B56}" destId="{215B87E6-9923-824B-AC30-BEAE47A72438}" srcOrd="1" destOrd="0" parTransId="{40E95FC9-EB85-3A42-A3BB-5BCA633093BF}" sibTransId="{8CD4D84E-C90A-DF41-BA38-FB596E73DF8D}"/>
    <dgm:cxn modelId="{BCED5B1D-42C0-1B4D-A779-B700579C7215}" type="presOf" srcId="{572BD7AC-408D-564A-8070-03B16B7418D7}" destId="{537575B0-61AA-7C4F-8FE8-869963BA772C}" srcOrd="1" destOrd="0" presId="urn:microsoft.com/office/officeart/2005/8/layout/hList7"/>
    <dgm:cxn modelId="{88FE7A51-6125-C948-85F8-7BE870D03444}" type="presOf" srcId="{215B87E6-9923-824B-AC30-BEAE47A72438}" destId="{5D769FCD-502D-1C46-8BA8-99820211C2C6}" srcOrd="0" destOrd="0" presId="urn:microsoft.com/office/officeart/2005/8/layout/hList7"/>
    <dgm:cxn modelId="{AF459757-5BD9-4646-B8FE-BBBE72C40456}" type="presOf" srcId="{A68EC105-43A2-BB44-AB95-7F24156D8B56}" destId="{797B1DDE-2B8E-594A-8061-8AC08A7193C8}" srcOrd="0" destOrd="0" presId="urn:microsoft.com/office/officeart/2005/8/layout/hList7"/>
    <dgm:cxn modelId="{BA32AE72-410A-D041-8B8C-4A82FE28BC2D}" srcId="{A68EC105-43A2-BB44-AB95-7F24156D8B56}" destId="{572BD7AC-408D-564A-8070-03B16B7418D7}" srcOrd="0" destOrd="0" parTransId="{ABA21AA4-FDAD-DB40-A499-CBC65BB9F4BA}" sibTransId="{B1CAEC57-5DB2-BA49-AB7A-7826EFDFFBF5}"/>
    <dgm:cxn modelId="{A786BF7B-166F-C840-B85A-E24B1674EF0F}" type="presOf" srcId="{B1CAEC57-5DB2-BA49-AB7A-7826EFDFFBF5}" destId="{B60187A5-C3AD-8143-94B4-BA150A8AE271}" srcOrd="0" destOrd="0" presId="urn:microsoft.com/office/officeart/2005/8/layout/hList7"/>
    <dgm:cxn modelId="{7919F4C8-32F7-1843-91F0-E7856CB498BF}" type="presOf" srcId="{572BD7AC-408D-564A-8070-03B16B7418D7}" destId="{C645FF14-DFAE-8348-B71C-5E1B491D0091}" srcOrd="0" destOrd="0" presId="urn:microsoft.com/office/officeart/2005/8/layout/hList7"/>
    <dgm:cxn modelId="{2464E0CE-EBEC-7646-B573-3F467870F1B6}" type="presOf" srcId="{215B87E6-9923-824B-AC30-BEAE47A72438}" destId="{8FF781E7-8882-684C-BC49-599A16089781}" srcOrd="1" destOrd="0" presId="urn:microsoft.com/office/officeart/2005/8/layout/hList7"/>
    <dgm:cxn modelId="{B73C4CD3-BF2E-8E41-A393-18CD80418022}" type="presParOf" srcId="{797B1DDE-2B8E-594A-8061-8AC08A7193C8}" destId="{237D89B8-1F9D-FB45-9633-474BC4DBAAD5}" srcOrd="0" destOrd="0" presId="urn:microsoft.com/office/officeart/2005/8/layout/hList7"/>
    <dgm:cxn modelId="{82BD2923-D1BB-B040-ABF6-4572D0415DE0}" type="presParOf" srcId="{797B1DDE-2B8E-594A-8061-8AC08A7193C8}" destId="{F9C730E5-7992-E848-B776-4B5FCD535A77}" srcOrd="1" destOrd="0" presId="urn:microsoft.com/office/officeart/2005/8/layout/hList7"/>
    <dgm:cxn modelId="{C48A0C2B-5755-7549-AB50-2E113A439AA0}" type="presParOf" srcId="{F9C730E5-7992-E848-B776-4B5FCD535A77}" destId="{B574D819-1450-CC4D-B50C-D939BF02EE3D}" srcOrd="0" destOrd="0" presId="urn:microsoft.com/office/officeart/2005/8/layout/hList7"/>
    <dgm:cxn modelId="{A3059561-D768-8340-A2E4-0DA94C019D6E}" type="presParOf" srcId="{B574D819-1450-CC4D-B50C-D939BF02EE3D}" destId="{C645FF14-DFAE-8348-B71C-5E1B491D0091}" srcOrd="0" destOrd="0" presId="urn:microsoft.com/office/officeart/2005/8/layout/hList7"/>
    <dgm:cxn modelId="{24FB4B62-970E-BD49-A8FA-01F977BE139B}" type="presParOf" srcId="{B574D819-1450-CC4D-B50C-D939BF02EE3D}" destId="{537575B0-61AA-7C4F-8FE8-869963BA772C}" srcOrd="1" destOrd="0" presId="urn:microsoft.com/office/officeart/2005/8/layout/hList7"/>
    <dgm:cxn modelId="{8F0D73AC-8C54-5C47-BB7A-35126C505563}" type="presParOf" srcId="{B574D819-1450-CC4D-B50C-D939BF02EE3D}" destId="{B8ED64B5-A9E2-3E44-83CF-7DB119D6ED8B}" srcOrd="2" destOrd="0" presId="urn:microsoft.com/office/officeart/2005/8/layout/hList7"/>
    <dgm:cxn modelId="{5E7A82AF-5E64-994B-A07D-468CB7F22AC5}" type="presParOf" srcId="{B574D819-1450-CC4D-B50C-D939BF02EE3D}" destId="{7022E04D-C91B-2045-B8C2-9BC281BB59BB}" srcOrd="3" destOrd="0" presId="urn:microsoft.com/office/officeart/2005/8/layout/hList7"/>
    <dgm:cxn modelId="{9027DAE5-5304-4246-A3FD-AE7A170D71AF}" type="presParOf" srcId="{F9C730E5-7992-E848-B776-4B5FCD535A77}" destId="{B60187A5-C3AD-8143-94B4-BA150A8AE271}" srcOrd="1" destOrd="0" presId="urn:microsoft.com/office/officeart/2005/8/layout/hList7"/>
    <dgm:cxn modelId="{D8ACBADD-95AD-C24A-B750-DC3AA2874384}" type="presParOf" srcId="{F9C730E5-7992-E848-B776-4B5FCD535A77}" destId="{5FFC35E9-5D83-BC49-82E7-99A8CD9BE684}" srcOrd="2" destOrd="0" presId="urn:microsoft.com/office/officeart/2005/8/layout/hList7"/>
    <dgm:cxn modelId="{2020F80B-ECDA-104A-BAC8-EC943E62AB35}" type="presParOf" srcId="{5FFC35E9-5D83-BC49-82E7-99A8CD9BE684}" destId="{5D769FCD-502D-1C46-8BA8-99820211C2C6}" srcOrd="0" destOrd="0" presId="urn:microsoft.com/office/officeart/2005/8/layout/hList7"/>
    <dgm:cxn modelId="{55C5BDB6-307C-E241-B9DC-3BC4B770E7B8}" type="presParOf" srcId="{5FFC35E9-5D83-BC49-82E7-99A8CD9BE684}" destId="{8FF781E7-8882-684C-BC49-599A16089781}" srcOrd="1" destOrd="0" presId="urn:microsoft.com/office/officeart/2005/8/layout/hList7"/>
    <dgm:cxn modelId="{E60AB1F5-2734-3948-9899-2C9EE508BA6B}" type="presParOf" srcId="{5FFC35E9-5D83-BC49-82E7-99A8CD9BE684}" destId="{60C976BC-9CFB-D645-B22F-AB1C1C8BF084}" srcOrd="2" destOrd="0" presId="urn:microsoft.com/office/officeart/2005/8/layout/hList7"/>
    <dgm:cxn modelId="{6B474C12-F0C6-AF4B-9FFD-B0E39BAFC170}" type="presParOf" srcId="{5FFC35E9-5D83-BC49-82E7-99A8CD9BE684}" destId="{84AF8CBB-1EDD-704B-8FB2-60CB3CED798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F525E-8566-9D4B-9936-9FC141D2F4FA}">
      <dsp:nvSpPr>
        <dsp:cNvPr id="0" name=""/>
        <dsp:cNvSpPr/>
      </dsp:nvSpPr>
      <dsp:spPr>
        <a:xfrm>
          <a:off x="5289" y="1252673"/>
          <a:ext cx="1770709" cy="2120823"/>
        </a:xfrm>
        <a:prstGeom prst="roundRect">
          <a:avLst>
            <a:gd name="adj" fmla="val 10000"/>
          </a:avLst>
        </a:prstGeom>
        <a:solidFill>
          <a:srgbClr val="2331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April 1898: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 Spanish-American War begins</a:t>
          </a:r>
        </a:p>
      </dsp:txBody>
      <dsp:txXfrm>
        <a:off x="57151" y="1304535"/>
        <a:ext cx="1666985" cy="2017099"/>
      </dsp:txXfrm>
    </dsp:sp>
    <dsp:sp modelId="{5244A3EE-782F-DD45-8392-77C85FFD18FD}">
      <dsp:nvSpPr>
        <dsp:cNvPr id="0" name=""/>
        <dsp:cNvSpPr/>
      </dsp:nvSpPr>
      <dsp:spPr>
        <a:xfrm>
          <a:off x="1953070" y="2093517"/>
          <a:ext cx="375390" cy="439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953070" y="2181344"/>
        <a:ext cx="262773" cy="263482"/>
      </dsp:txXfrm>
    </dsp:sp>
    <dsp:sp modelId="{3A631A34-8BD0-304C-A96F-A2F6ED61C3B1}">
      <dsp:nvSpPr>
        <dsp:cNvPr id="0" name=""/>
        <dsp:cNvSpPr/>
      </dsp:nvSpPr>
      <dsp:spPr>
        <a:xfrm>
          <a:off x="2484283" y="1252673"/>
          <a:ext cx="1770709" cy="2120823"/>
        </a:xfrm>
        <a:prstGeom prst="roundRect">
          <a:avLst>
            <a:gd name="adj" fmla="val 10000"/>
          </a:avLst>
        </a:prstGeom>
        <a:solidFill>
          <a:srgbClr val="2331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Many newspapers raise wholesale price to $.60/100</a:t>
          </a:r>
        </a:p>
      </dsp:txBody>
      <dsp:txXfrm>
        <a:off x="2536145" y="1304535"/>
        <a:ext cx="1666985" cy="2017099"/>
      </dsp:txXfrm>
    </dsp:sp>
    <dsp:sp modelId="{DCD1EC1E-50DC-9745-BC31-89E515F3BD73}">
      <dsp:nvSpPr>
        <dsp:cNvPr id="0" name=""/>
        <dsp:cNvSpPr/>
      </dsp:nvSpPr>
      <dsp:spPr>
        <a:xfrm>
          <a:off x="4432063" y="2093517"/>
          <a:ext cx="375390" cy="439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432063" y="2181344"/>
        <a:ext cx="262773" cy="263482"/>
      </dsp:txXfrm>
    </dsp:sp>
    <dsp:sp modelId="{E7F4427A-7B20-A74D-8BD5-F31CC8813794}">
      <dsp:nvSpPr>
        <dsp:cNvPr id="0" name=""/>
        <dsp:cNvSpPr/>
      </dsp:nvSpPr>
      <dsp:spPr>
        <a:xfrm>
          <a:off x="4963276" y="1239630"/>
          <a:ext cx="1794454" cy="2146909"/>
        </a:xfrm>
        <a:prstGeom prst="roundRect">
          <a:avLst>
            <a:gd name="adj" fmla="val 10000"/>
          </a:avLst>
        </a:prstGeom>
        <a:solidFill>
          <a:srgbClr val="2331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August 1898: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 Spanish-American War ends</a:t>
          </a:r>
        </a:p>
      </dsp:txBody>
      <dsp:txXfrm>
        <a:off x="5015834" y="1292188"/>
        <a:ext cx="1689338" cy="2041793"/>
      </dsp:txXfrm>
    </dsp:sp>
    <dsp:sp modelId="{E8D97221-F9DD-4A40-BE8F-1FF6311AFAB6}">
      <dsp:nvSpPr>
        <dsp:cNvPr id="0" name=""/>
        <dsp:cNvSpPr/>
      </dsp:nvSpPr>
      <dsp:spPr>
        <a:xfrm>
          <a:off x="6934802" y="2093517"/>
          <a:ext cx="375390" cy="439136"/>
        </a:xfrm>
        <a:prstGeom prst="rightArrow">
          <a:avLst>
            <a:gd name="adj1" fmla="val 60000"/>
            <a:gd name="adj2" fmla="val 50000"/>
          </a:avLst>
        </a:prstGeom>
        <a:solidFill>
          <a:srgbClr val="CF142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934802" y="2181344"/>
        <a:ext cx="262773" cy="263482"/>
      </dsp:txXfrm>
    </dsp:sp>
    <dsp:sp modelId="{A8FCB92F-6D55-814C-B2E7-59B3F5634147}">
      <dsp:nvSpPr>
        <dsp:cNvPr id="0" name=""/>
        <dsp:cNvSpPr/>
      </dsp:nvSpPr>
      <dsp:spPr>
        <a:xfrm>
          <a:off x="7466015" y="1208369"/>
          <a:ext cx="1959591" cy="2209431"/>
        </a:xfrm>
        <a:prstGeom prst="roundRect">
          <a:avLst>
            <a:gd name="adj" fmla="val 10000"/>
          </a:avLst>
        </a:prstGeom>
        <a:solidFill>
          <a:srgbClr val="2331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Demand for newspapers declines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2"/>
            </a:buClr>
            <a:buSzPts val="1100"/>
            <a:buNone/>
          </a:pPr>
          <a:r>
            <a:rPr lang="en-US" sz="1700" b="1" kern="1200" dirty="0">
              <a:latin typeface="Georgia" panose="02040502050405020303" pitchFamily="18" charset="0"/>
            </a:rPr>
            <a:t>Most papers return to $.50/100 price</a:t>
          </a:r>
        </a:p>
      </dsp:txBody>
      <dsp:txXfrm>
        <a:off x="7523409" y="1265763"/>
        <a:ext cx="1844803" cy="2094643"/>
      </dsp:txXfrm>
    </dsp:sp>
    <dsp:sp modelId="{448B0831-DA16-0F47-A353-DCB3F9BF215E}">
      <dsp:nvSpPr>
        <dsp:cNvPr id="0" name=""/>
        <dsp:cNvSpPr/>
      </dsp:nvSpPr>
      <dsp:spPr>
        <a:xfrm>
          <a:off x="9602678" y="2093517"/>
          <a:ext cx="375390" cy="439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9602678" y="2181344"/>
        <a:ext cx="262773" cy="263482"/>
      </dsp:txXfrm>
    </dsp:sp>
    <dsp:sp modelId="{8B53FC06-8371-8846-9460-87109ECC4595}">
      <dsp:nvSpPr>
        <dsp:cNvPr id="0" name=""/>
        <dsp:cNvSpPr/>
      </dsp:nvSpPr>
      <dsp:spPr>
        <a:xfrm>
          <a:off x="10133890" y="1193863"/>
          <a:ext cx="1731240" cy="2238444"/>
        </a:xfrm>
        <a:prstGeom prst="roundRect">
          <a:avLst>
            <a:gd name="adj" fmla="val 10000"/>
          </a:avLst>
        </a:prstGeom>
        <a:solidFill>
          <a:srgbClr val="2331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>
              <a:latin typeface="Georgia" panose="02040502050405020303" pitchFamily="18" charset="0"/>
            </a:rPr>
            <a:t>July 18th, 1899: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>
              <a:latin typeface="Georgia" panose="02040502050405020303" pitchFamily="18" charset="0"/>
            </a:rPr>
            <a:t>World</a:t>
          </a:r>
          <a:r>
            <a:rPr lang="en-US" sz="1700" b="1" kern="1200" dirty="0">
              <a:latin typeface="Georgia" panose="02040502050405020303" pitchFamily="18" charset="0"/>
            </a:rPr>
            <a:t> and </a:t>
          </a:r>
          <a:r>
            <a:rPr lang="en-US" sz="1700" b="1" i="1" kern="1200" dirty="0">
              <a:latin typeface="Georgia" panose="02040502050405020303" pitchFamily="18" charset="0"/>
            </a:rPr>
            <a:t>Journal</a:t>
          </a:r>
          <a:r>
            <a:rPr lang="en-US" sz="1700" b="1" kern="1200" dirty="0">
              <a:latin typeface="Georgia" panose="02040502050405020303" pitchFamily="18" charset="0"/>
            </a:rPr>
            <a:t> do not lower prices and newsies strike</a:t>
          </a:r>
          <a:endParaRPr lang="en-US" sz="1700" kern="1200" dirty="0"/>
        </a:p>
      </dsp:txBody>
      <dsp:txXfrm>
        <a:off x="10184596" y="1244569"/>
        <a:ext cx="1629828" cy="2137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5FF14-DFAE-8348-B71C-5E1B491D0091}">
      <dsp:nvSpPr>
        <dsp:cNvPr id="0" name=""/>
        <dsp:cNvSpPr/>
      </dsp:nvSpPr>
      <dsp:spPr>
        <a:xfrm>
          <a:off x="0" y="0"/>
          <a:ext cx="4936100" cy="4086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The </a:t>
          </a:r>
          <a:r>
            <a:rPr lang="en-US" sz="2900" b="0" i="1" kern="1200" dirty="0"/>
            <a:t>New York World </a:t>
          </a:r>
          <a:r>
            <a:rPr lang="en-US" sz="2900" b="0" i="0" kern="1200" dirty="0"/>
            <a:t>and the </a:t>
          </a:r>
          <a:r>
            <a:rPr lang="en-US" sz="2900" b="0" i="1" kern="1200" dirty="0"/>
            <a:t>New York Journals</a:t>
          </a:r>
          <a:r>
            <a:rPr lang="en-US" sz="2900" b="0" i="0" kern="1200" dirty="0"/>
            <a:t>’ price per hundred remained sixty cents</a:t>
          </a:r>
          <a:endParaRPr lang="en-US" sz="2900" kern="1200" dirty="0"/>
        </a:p>
      </dsp:txBody>
      <dsp:txXfrm>
        <a:off x="0" y="1634486"/>
        <a:ext cx="4936100" cy="1634486"/>
      </dsp:txXfrm>
    </dsp:sp>
    <dsp:sp modelId="{7022E04D-C91B-2045-B8C2-9BC281BB59BB}">
      <dsp:nvSpPr>
        <dsp:cNvPr id="0" name=""/>
        <dsp:cNvSpPr/>
      </dsp:nvSpPr>
      <dsp:spPr>
        <a:xfrm>
          <a:off x="1792004" y="245173"/>
          <a:ext cx="1360710" cy="136071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69FCD-502D-1C46-8BA8-99820211C2C6}">
      <dsp:nvSpPr>
        <dsp:cNvPr id="0" name=""/>
        <dsp:cNvSpPr/>
      </dsp:nvSpPr>
      <dsp:spPr>
        <a:xfrm>
          <a:off x="5092802" y="0"/>
          <a:ext cx="4936100" cy="4086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The publishers agreed to buy back unsold copies at the end of the day</a:t>
          </a:r>
          <a:endParaRPr lang="en-US" sz="2900" kern="1200" dirty="0"/>
        </a:p>
      </dsp:txBody>
      <dsp:txXfrm>
        <a:off x="5092802" y="1634486"/>
        <a:ext cx="4936100" cy="1634486"/>
      </dsp:txXfrm>
    </dsp:sp>
    <dsp:sp modelId="{84AF8CBB-1EDD-704B-8FB2-60CB3CED798B}">
      <dsp:nvSpPr>
        <dsp:cNvPr id="0" name=""/>
        <dsp:cNvSpPr/>
      </dsp:nvSpPr>
      <dsp:spPr>
        <a:xfrm>
          <a:off x="6876188" y="245173"/>
          <a:ext cx="1360710" cy="136071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D89B8-1F9D-FB45-9633-474BC4DBAAD5}">
      <dsp:nvSpPr>
        <dsp:cNvPr id="0" name=""/>
        <dsp:cNvSpPr/>
      </dsp:nvSpPr>
      <dsp:spPr>
        <a:xfrm>
          <a:off x="401156" y="3473284"/>
          <a:ext cx="9226590" cy="61293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8AD99-AD3C-714B-A4C7-1F4F66A10973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D61E-F2D0-EE4D-A045-6BD55E26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5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D61E-F2D0-EE4D-A045-6BD55E265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4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1FBA8-FCFA-5849-90D8-3EE829C10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2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7A98-D2B5-663A-F93E-693BE1B27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64206-4D97-6D49-B075-73B395C0F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55E60-F5FA-771A-A04B-48312154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F533E-E623-8C1B-DEB0-AC3314C3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F6F42-5AF6-F47E-9DDD-D1883840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8142-C507-ED68-6A56-534DE495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C4FAF-15C9-2D60-7813-163A62BB0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E9480-18B7-E63F-4B09-1352DC2F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155EF-C42F-763A-62A9-8ACBE55F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5002-DB1B-3846-682C-19806693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B1090-E370-6F97-B4C7-809BDB61D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B89EC-48C1-68FE-E5D3-6B80A065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A0EBE-52B9-145F-B2EA-551FB2C6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94311-849D-B770-6AC3-E9D8DD52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40F1A-9593-3ADA-9D69-BC7A9461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8E595370-07D5-7641-9589-EB6069A144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639"/>
            <a:ext cx="12263219" cy="688293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DF8367E-1015-DB41-BB69-89C530C170A2}"/>
              </a:ext>
            </a:extLst>
          </p:cNvPr>
          <p:cNvSpPr/>
          <p:nvPr userDrawn="1"/>
        </p:nvSpPr>
        <p:spPr>
          <a:xfrm>
            <a:off x="-35610" y="0"/>
            <a:ext cx="12263219" cy="1030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206DC-791E-764A-80C2-8C877DB65F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6182" y="1727765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0">
                <a:solidFill>
                  <a:srgbClr val="233166"/>
                </a:solidFill>
                <a:latin typeface="Formata BQ" panose="02000503040000020004" pitchFamily="2" charset="0"/>
              </a:defRPr>
            </a:lvl1pPr>
          </a:lstStyle>
          <a:p>
            <a:r>
              <a:rPr lang="en-US" dirty="0"/>
              <a:t>Presentation Title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F2725-81BD-CE40-A373-BE637E3CCA9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6182" y="4813061"/>
            <a:ext cx="9144000" cy="29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596771"/>
                </a:solidFill>
                <a:latin typeface="Formata BQ Light" panose="0200050304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B4894A-18E1-AB4F-BA49-06DC948D3C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182" y="299203"/>
            <a:ext cx="1948007" cy="476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FD817E-B099-6941-8B94-9CC40AC29F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8521" y="346585"/>
            <a:ext cx="4577320" cy="40388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C1D7A15-1639-6E4B-8BC0-1FF3717FCDDD}"/>
              </a:ext>
            </a:extLst>
          </p:cNvPr>
          <p:cNvSpPr/>
          <p:nvPr userDrawn="1"/>
        </p:nvSpPr>
        <p:spPr>
          <a:xfrm>
            <a:off x="-35609" y="6560679"/>
            <a:ext cx="12298828" cy="347538"/>
          </a:xfrm>
          <a:prstGeom prst="rect">
            <a:avLst/>
          </a:prstGeom>
          <a:solidFill>
            <a:srgbClr val="233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FC2FF1D-EE75-344D-96EC-D521F3551B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6875" y="4396701"/>
            <a:ext cx="9144000" cy="2973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596771"/>
                </a:solidFill>
                <a:latin typeface="Formata BQ Medium" panose="02000503040000020004" pitchFamily="2" charset="0"/>
              </a:defRPr>
            </a:lvl1pPr>
          </a:lstStyle>
          <a:p>
            <a:pPr lvl="0"/>
            <a:r>
              <a:rPr lang="en-US" dirty="0"/>
              <a:t>Subtitle 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481547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7A0E5-3A07-5841-B6B4-BFF52267CA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724" y="379958"/>
            <a:ext cx="10702442" cy="539750"/>
          </a:xfrm>
          <a:prstGeom prst="rect">
            <a:avLst/>
          </a:prstGeom>
        </p:spPr>
        <p:txBody>
          <a:bodyPr anchor="b"/>
          <a:lstStyle>
            <a:lvl1pPr>
              <a:defRPr sz="2400" b="0" i="0">
                <a:solidFill>
                  <a:srgbClr val="CF142D"/>
                </a:solidFill>
                <a:latin typeface="Formata BQ Medium" panose="02000503040000020004" pitchFamily="2" charset="0"/>
              </a:defRPr>
            </a:lvl1pPr>
          </a:lstStyle>
          <a:p>
            <a:r>
              <a:rPr lang="en-US" dirty="0"/>
              <a:t>Slide Title Lorem Ipsum Dolor Sit </a:t>
            </a:r>
            <a:r>
              <a:rPr lang="en-US" dirty="0" err="1"/>
              <a:t>Consecteur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73E15-021D-0A4D-80F7-2D7EF710A2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8724" y="1447976"/>
            <a:ext cx="5447641" cy="15606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 b="0" i="0">
                <a:solidFill>
                  <a:srgbClr val="233166"/>
                </a:solidFill>
                <a:latin typeface="Formata BQ Medium" panose="02000503040000020004" pitchFamily="2" charset="0"/>
              </a:defRPr>
            </a:lvl1pPr>
            <a:lvl2pPr marL="6858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4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2pPr>
            <a:lvl3pPr marL="11430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1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Lorem Ipsum Dolor Sit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E9A081-B660-1D40-ACAB-6CD4A20F9D44}"/>
              </a:ext>
            </a:extLst>
          </p:cNvPr>
          <p:cNvSpPr/>
          <p:nvPr userDrawn="1"/>
        </p:nvSpPr>
        <p:spPr>
          <a:xfrm>
            <a:off x="-35610" y="6207617"/>
            <a:ext cx="12265710" cy="681699"/>
          </a:xfrm>
          <a:prstGeom prst="rect">
            <a:avLst/>
          </a:prstGeom>
          <a:solidFill>
            <a:srgbClr val="233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142D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CBD8BE-D467-F543-AA71-758221A942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8948" y="6420650"/>
            <a:ext cx="2441712" cy="21341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49EF723-25A7-E44A-A2E4-4447C61B4B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8724" y="6381894"/>
            <a:ext cx="1198350" cy="290929"/>
          </a:xfrm>
          <a:prstGeom prst="rect">
            <a:avLst/>
          </a:prstGeom>
        </p:spPr>
      </p:pic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8CCCCC53-297C-6645-A187-1D927F0E57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91009" y="6421438"/>
            <a:ext cx="2839822" cy="25082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84B4E8-A392-6A4B-ADCF-1ACDC07FC10A}"/>
              </a:ext>
            </a:extLst>
          </p:cNvPr>
          <p:cNvCxnSpPr>
            <a:cxnSpLocks/>
          </p:cNvCxnSpPr>
          <p:nvPr userDrawn="1"/>
        </p:nvCxnSpPr>
        <p:spPr>
          <a:xfrm>
            <a:off x="11422220" y="6420650"/>
            <a:ext cx="0" cy="2134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A169EB19-610B-1A44-AC7B-8FFE09EF6E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48843" y="6421438"/>
            <a:ext cx="358023" cy="2508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EE4001-7AE2-534A-89F2-A824B319BF66}"/>
              </a:ext>
            </a:extLst>
          </p:cNvPr>
          <p:cNvCxnSpPr>
            <a:cxnSpLocks/>
          </p:cNvCxnSpPr>
          <p:nvPr userDrawn="1"/>
        </p:nvCxnSpPr>
        <p:spPr>
          <a:xfrm>
            <a:off x="506132" y="1042219"/>
            <a:ext cx="11243417" cy="0"/>
          </a:xfrm>
          <a:prstGeom prst="line">
            <a:avLst/>
          </a:prstGeom>
          <a:ln w="15875">
            <a:solidFill>
              <a:srgbClr val="CF142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3E6575-6BFC-C743-B2F9-4A4A15F13A0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08725" y="3404594"/>
            <a:ext cx="5447640" cy="2160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 b="0" i="0">
                <a:solidFill>
                  <a:srgbClr val="233166"/>
                </a:solidFill>
                <a:latin typeface="Formata BQ Medium" panose="02000503040000020004" pitchFamily="2" charset="0"/>
              </a:defRPr>
            </a:lvl1pPr>
            <a:lvl2pPr marL="6858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4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F142D"/>
              </a:buClr>
              <a:buSzPct val="100000"/>
              <a:buFont typeface="Arial" panose="020B0604020202020204" pitchFamily="34" charset="0"/>
              <a:buNone/>
              <a:tabLst/>
              <a:defRPr sz="11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Lorem Ipsum Dolor Sit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  <a:p>
            <a: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910006F-D3A0-C542-9372-7382A8353E5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40930" y="1447976"/>
            <a:ext cx="5447641" cy="15606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 b="0" i="0">
                <a:solidFill>
                  <a:srgbClr val="233166"/>
                </a:solidFill>
                <a:latin typeface="Formata BQ Medium" panose="02000503040000020004" pitchFamily="2" charset="0"/>
              </a:defRPr>
            </a:lvl1pPr>
            <a:lvl2pPr marL="6858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4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2pPr>
            <a:lvl3pPr marL="11430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1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Lorem Ipsum Dolor Sit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 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F9D9142-AEF3-8641-9F5F-C339DC3328F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240931" y="3404594"/>
            <a:ext cx="5447640" cy="2160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 b="0" i="0">
                <a:solidFill>
                  <a:srgbClr val="233166"/>
                </a:solidFill>
                <a:latin typeface="Formata BQ Medium" panose="02000503040000020004" pitchFamily="2" charset="0"/>
              </a:defRPr>
            </a:lvl1pPr>
            <a:lvl2pPr marL="6858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4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F142D"/>
              </a:buClr>
              <a:buSzPct val="100000"/>
              <a:buFont typeface="Arial" panose="020B0604020202020204" pitchFamily="34" charset="0"/>
              <a:buNone/>
              <a:tabLst/>
              <a:defRPr sz="11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Lorem Ipsum Dolor Sit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  <a:p>
            <a: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465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7A0E5-3A07-5841-B6B4-BFF52267CA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724" y="379957"/>
            <a:ext cx="4545057" cy="868729"/>
          </a:xfrm>
          <a:prstGeom prst="rect">
            <a:avLst/>
          </a:prstGeom>
        </p:spPr>
        <p:txBody>
          <a:bodyPr anchor="b"/>
          <a:lstStyle>
            <a:lvl1pPr>
              <a:defRPr sz="2400" b="0" i="0">
                <a:solidFill>
                  <a:srgbClr val="CF142D"/>
                </a:solidFill>
                <a:latin typeface="Formata BQ Medium" panose="02000503040000020004" pitchFamily="2" charset="0"/>
              </a:defRPr>
            </a:lvl1pPr>
          </a:lstStyle>
          <a:p>
            <a:r>
              <a:rPr lang="en-US" dirty="0"/>
              <a:t>Slide Title Lorem Ipsum Dolor Sit </a:t>
            </a:r>
            <a:r>
              <a:rPr lang="en-US" dirty="0" err="1"/>
              <a:t>Consecteur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E9A081-B660-1D40-ACAB-6CD4A20F9D44}"/>
              </a:ext>
            </a:extLst>
          </p:cNvPr>
          <p:cNvSpPr/>
          <p:nvPr userDrawn="1"/>
        </p:nvSpPr>
        <p:spPr>
          <a:xfrm>
            <a:off x="-35610" y="6207617"/>
            <a:ext cx="12265710" cy="681699"/>
          </a:xfrm>
          <a:prstGeom prst="rect">
            <a:avLst/>
          </a:prstGeom>
          <a:solidFill>
            <a:srgbClr val="233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142D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CBD8BE-D467-F543-AA71-758221A942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8948" y="6420650"/>
            <a:ext cx="2441712" cy="21341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49EF723-25A7-E44A-A2E4-4447C61B4B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8724" y="6381894"/>
            <a:ext cx="1198350" cy="290929"/>
          </a:xfrm>
          <a:prstGeom prst="rect">
            <a:avLst/>
          </a:prstGeom>
        </p:spPr>
      </p:pic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8CCCCC53-297C-6645-A187-1D927F0E57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91009" y="6421438"/>
            <a:ext cx="2839822" cy="25082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84B4E8-A392-6A4B-ADCF-1ACDC07FC10A}"/>
              </a:ext>
            </a:extLst>
          </p:cNvPr>
          <p:cNvCxnSpPr>
            <a:cxnSpLocks/>
          </p:cNvCxnSpPr>
          <p:nvPr userDrawn="1"/>
        </p:nvCxnSpPr>
        <p:spPr>
          <a:xfrm>
            <a:off x="11422220" y="6420650"/>
            <a:ext cx="0" cy="2134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A169EB19-610B-1A44-AC7B-8FFE09EF6E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48843" y="6421438"/>
            <a:ext cx="358023" cy="2508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EE4001-7AE2-534A-89F2-A824B319BF66}"/>
              </a:ext>
            </a:extLst>
          </p:cNvPr>
          <p:cNvCxnSpPr>
            <a:cxnSpLocks/>
          </p:cNvCxnSpPr>
          <p:nvPr userDrawn="1"/>
        </p:nvCxnSpPr>
        <p:spPr>
          <a:xfrm>
            <a:off x="506132" y="1415844"/>
            <a:ext cx="5353894" cy="0"/>
          </a:xfrm>
          <a:prstGeom prst="line">
            <a:avLst/>
          </a:prstGeom>
          <a:ln w="15875">
            <a:solidFill>
              <a:srgbClr val="CF142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Picture Placeholder 22">
            <a:extLst>
              <a:ext uri="{FF2B5EF4-FFF2-40B4-BE49-F238E27FC236}">
                <a16:creationId xmlns:a16="http://schemas.microsoft.com/office/drawing/2014/main" id="{A5861A1D-CD15-D044-9896-0E35904EC8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1808" y="-47625"/>
            <a:ext cx="5889520" cy="62552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bg1"/>
                </a:solidFill>
                <a:latin typeface="Formata BQ Light" panose="02000503040000020004" pitchFamily="2" charset="0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to insert image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E99BA559-1690-4046-AD6F-088E5E49DD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66038" y="5295900"/>
            <a:ext cx="4965289" cy="911717"/>
          </a:xfrm>
          <a:prstGeom prst="rect">
            <a:avLst/>
          </a:prstGeom>
          <a:solidFill>
            <a:srgbClr val="CF142D"/>
          </a:solidFill>
        </p:spPr>
        <p:txBody>
          <a:bodyPr lIns="457200" rIns="365760" anchor="ctr"/>
          <a:lstStyle>
            <a:lvl1pPr marL="0" indent="0">
              <a:buNone/>
              <a:defRPr sz="1000" b="0" i="1">
                <a:solidFill>
                  <a:schemeClr val="bg1"/>
                </a:solidFill>
                <a:latin typeface="Formata BQ" panose="02000503040000020004" pitchFamily="2" charset="0"/>
              </a:defRPr>
            </a:lvl1pPr>
          </a:lstStyle>
          <a:p>
            <a:pPr lvl="0"/>
            <a:r>
              <a:rPr lang="en-US" dirty="0"/>
              <a:t>The Eagleton Institute occupies Wood Lawn Mansion and its Carriage House, located on the Douglass Campus at Rutgers-New Brunswick.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F702702-8204-3740-B50D-B7266C900E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8724" y="1644621"/>
            <a:ext cx="5447641" cy="15606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 b="0" i="0">
                <a:solidFill>
                  <a:srgbClr val="233166"/>
                </a:solidFill>
                <a:latin typeface="Formata BQ Medium" panose="02000503040000020004" pitchFamily="2" charset="0"/>
              </a:defRPr>
            </a:lvl1pPr>
            <a:lvl2pPr marL="6858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4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2pPr>
            <a:lvl3pPr marL="11430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1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Lorem Ipsum Dolor Sit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 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789881C-D368-3A47-90D9-3AAF0BC87DE0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08725" y="3601239"/>
            <a:ext cx="5447640" cy="2160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 b="0" i="0">
                <a:solidFill>
                  <a:srgbClr val="233166"/>
                </a:solidFill>
                <a:latin typeface="Formata BQ Medium" panose="02000503040000020004" pitchFamily="2" charset="0"/>
              </a:defRPr>
            </a:lvl1pPr>
            <a:lvl2pPr marL="685800" indent="-228600">
              <a:lnSpc>
                <a:spcPct val="150000"/>
              </a:lnSpc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defRPr sz="14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F142D"/>
              </a:buClr>
              <a:buSzPct val="100000"/>
              <a:buFont typeface="Arial" panose="020B0604020202020204" pitchFamily="34" charset="0"/>
              <a:buNone/>
              <a:tabLst/>
              <a:defRPr sz="1100" b="1" i="0">
                <a:solidFill>
                  <a:srgbClr val="596771"/>
                </a:solidFill>
                <a:latin typeface="Formata BQ Light" panose="02000503040000020004" pitchFamily="2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Lorem Ipsum Dolor Sit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  <a:p>
            <a: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F142D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00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D21D2-DD38-4CB3-E9AE-F1E59E754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49D96-4C98-FCA2-AFB6-2C979D347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B113-BD45-B25C-1533-2D9AFA9E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FA001-081B-E6DA-E3EE-7D6215379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9060B-CEBC-5EF9-A0AA-EF68204E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9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C149-FFE5-A1BA-1857-758A50F4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576C3-9711-3899-49BC-6E9FB6A7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8D608-659D-1410-B89D-EB659955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E12F6-6DF0-95BF-754E-69B29278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D06C4-1EDE-A3AA-1AFF-8F8A79F9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6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5EFD-7319-70F2-8D43-258D699E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E6A24-B321-2D30-870D-A2AC72767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B709C-8478-02FE-8637-B489BEC40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A59EE-3E8F-C322-4347-D524DAAB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BCDB3-09C5-4041-54B2-9FF65B04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4B393-8274-0149-690D-6A59F56B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3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C721-8879-C65A-EE36-1CB685F9B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9CAA-7071-E907-1BC3-299AA3D38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35BFA-CDC7-9251-2EFA-79B38ABA4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F9FAD-0843-42F4-7B0E-BFF91DB0F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402F1-F4D4-8D67-03F6-94578EA3E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F5C588-01F9-77D3-08FA-52DAEC28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C9544-961B-4E1E-3FCF-26DBE163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10D18-FB3B-6678-788D-0355CE38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4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1C10-16A3-4631-0824-0E81833F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B5D46-7EDF-5738-6605-49B7C120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F88A8-1DD7-FC91-0ED7-757C3748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52A93-82E1-1E3F-95F9-75DA7C01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9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A7AA7-F2AB-6B65-DAC2-57ECD8B6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09661-921B-FFF4-868B-83CC04B6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5C2E6-E7F3-F724-B608-CCC02666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8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BD4A5-76E7-33CA-844E-2BE86AB5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C3338-A3D5-F1A2-C579-13FC7217A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D5751-946F-8740-C1D4-330822740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35AF1-BCFA-E96C-63EF-3DD1540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41646-F549-1CF5-0477-1175B6B1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0D4D-1335-B6CF-202E-FABA9A32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9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8576-F7CC-579E-3747-6EF25AD3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7A086-5A36-AEE0-0F9C-BB4A13B14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3CA2D-54FD-2522-5AEA-C4ABCBCEC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64B44-85C2-3A7F-4326-57F60A74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CF212-C336-ABD1-C7CC-D3008F152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F76B8-980C-C425-8972-D21B8A1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4B23A-EBAC-7EB7-076A-FB6080673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4E033-382F-821D-925F-9397124B9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F8C71-B34C-4736-8CA8-9F5D9CAB6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DA74-DCB4-184B-B7B4-599A7325EDFA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36DF6-1A2B-D4EA-6972-B78D3FE7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1110F-CF31-1B1E-0713-86198B723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F3CEF-35E5-0E41-B2EC-3580B34EE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2732D9-1357-F046-A580-729B42D33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153" y="1709455"/>
            <a:ext cx="11177693" cy="3439090"/>
          </a:xfrm>
        </p:spPr>
        <p:txBody>
          <a:bodyPr/>
          <a:lstStyle/>
          <a:p>
            <a:r>
              <a:rPr lang="en-US" dirty="0"/>
              <a:t>The Newsboys Strike of 1899 </a:t>
            </a:r>
            <a:r>
              <a:rPr lang="en-US" i="1" dirty="0"/>
              <a:t>vs.</a:t>
            </a:r>
            <a:br>
              <a:rPr lang="en-US" dirty="0"/>
            </a:br>
            <a:r>
              <a:rPr lang="en-US" i="1" dirty="0"/>
              <a:t>Newsies</a:t>
            </a:r>
            <a:r>
              <a:rPr lang="en-US" dirty="0"/>
              <a:t> (1992) </a:t>
            </a:r>
            <a:br>
              <a:rPr lang="en-US" dirty="0"/>
            </a:br>
            <a:br>
              <a:rPr lang="en-US" dirty="0"/>
            </a:br>
            <a:r>
              <a:rPr lang="en-US" sz="2800" i="1" dirty="0"/>
              <a:t>The largest child-led strike in history</a:t>
            </a:r>
            <a:endParaRPr lang="en-US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C922B6-BDB1-A64E-9630-040FCB25C8D0}"/>
              </a:ext>
            </a:extLst>
          </p:cNvPr>
          <p:cNvSpPr txBox="1"/>
          <p:nvPr/>
        </p:nvSpPr>
        <p:spPr>
          <a:xfrm>
            <a:off x="0" y="6550223"/>
            <a:ext cx="631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F142D"/>
                </a:solidFill>
                <a:latin typeface="Georgia" panose="02040502050405020303" pitchFamily="18" charset="0"/>
              </a:rPr>
              <a:t>Presentation prepared by Katharine Little, RU Ready Graduate Assistant</a:t>
            </a:r>
          </a:p>
        </p:txBody>
      </p:sp>
    </p:spTree>
    <p:extLst>
      <p:ext uri="{BB962C8B-B14F-4D97-AF65-F5344CB8AC3E}">
        <p14:creationId xmlns:p14="http://schemas.microsoft.com/office/powerpoint/2010/main" val="333769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21B0163-82E1-1C44-A3E3-DC6B444D12EE}"/>
              </a:ext>
            </a:extLst>
          </p:cNvPr>
          <p:cNvSpPr/>
          <p:nvPr/>
        </p:nvSpPr>
        <p:spPr>
          <a:xfrm>
            <a:off x="8432859" y="2137783"/>
            <a:ext cx="3250417" cy="3274142"/>
          </a:xfrm>
          <a:prstGeom prst="rect">
            <a:avLst/>
          </a:prstGeom>
          <a:solidFill>
            <a:srgbClr val="233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C09C4C-F168-E14F-AE0F-88709A826841}"/>
              </a:ext>
            </a:extLst>
          </p:cNvPr>
          <p:cNvSpPr/>
          <p:nvPr/>
        </p:nvSpPr>
        <p:spPr>
          <a:xfrm>
            <a:off x="4470791" y="2137783"/>
            <a:ext cx="3250417" cy="3274142"/>
          </a:xfrm>
          <a:prstGeom prst="rect">
            <a:avLst/>
          </a:prstGeom>
          <a:solidFill>
            <a:srgbClr val="233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1CDA7-CA4A-8148-AAB8-D39D2B79F13D}"/>
              </a:ext>
            </a:extLst>
          </p:cNvPr>
          <p:cNvSpPr/>
          <p:nvPr/>
        </p:nvSpPr>
        <p:spPr>
          <a:xfrm>
            <a:off x="508724" y="2104517"/>
            <a:ext cx="3250417" cy="3274142"/>
          </a:xfrm>
          <a:prstGeom prst="rect">
            <a:avLst/>
          </a:prstGeom>
          <a:solidFill>
            <a:srgbClr val="233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CF4F6-BEF2-984B-B79D-0587FF47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Case Facts: Newsboys Strike of 1899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7D8C2-4018-214B-83A8-C06C296B40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D9ECA8-8E0E-604D-9567-E2BC34E9DD4A}"/>
              </a:ext>
            </a:extLst>
          </p:cNvPr>
          <p:cNvSpPr/>
          <p:nvPr/>
        </p:nvSpPr>
        <p:spPr>
          <a:xfrm>
            <a:off x="671258" y="2497581"/>
            <a:ext cx="29253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600"/>
              </a:spcBef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What do you remember about the movie </a:t>
            </a:r>
            <a:r>
              <a:rPr lang="en-US" sz="3200" i="1" dirty="0">
                <a:solidFill>
                  <a:schemeClr val="bg1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Newsies?</a:t>
            </a:r>
          </a:p>
        </p:txBody>
      </p:sp>
      <p:sp>
        <p:nvSpPr>
          <p:cNvPr id="19" name="Google Shape;90;p15">
            <a:extLst>
              <a:ext uri="{FF2B5EF4-FFF2-40B4-BE49-F238E27FC236}">
                <a16:creationId xmlns:a16="http://schemas.microsoft.com/office/drawing/2014/main" id="{8F34FA14-5F2A-6842-8E7A-92854596F07B}"/>
              </a:ext>
            </a:extLst>
          </p:cNvPr>
          <p:cNvSpPr txBox="1">
            <a:spLocks/>
          </p:cNvSpPr>
          <p:nvPr/>
        </p:nvSpPr>
        <p:spPr>
          <a:xfrm>
            <a:off x="4695447" y="2673063"/>
            <a:ext cx="2801103" cy="213704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rgbClr val="CF142D"/>
                </a:solidFill>
                <a:latin typeface="Formata BQ Medium" panose="0200050304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Why were the kids striking? Does it seem valid?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Google Shape;90;p15">
            <a:extLst>
              <a:ext uri="{FF2B5EF4-FFF2-40B4-BE49-F238E27FC236}">
                <a16:creationId xmlns:a16="http://schemas.microsoft.com/office/drawing/2014/main" id="{C5868B1A-0F21-B528-6FDE-BA8FECE4C14A}"/>
              </a:ext>
            </a:extLst>
          </p:cNvPr>
          <p:cNvSpPr txBox="1">
            <a:spLocks/>
          </p:cNvSpPr>
          <p:nvPr/>
        </p:nvSpPr>
        <p:spPr>
          <a:xfrm>
            <a:off x="8650870" y="2711108"/>
            <a:ext cx="2801103" cy="213704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rgbClr val="CF142D"/>
                </a:solidFill>
                <a:latin typeface="Formata BQ Medium" panose="0200050304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Did anything seem a little </a:t>
            </a:r>
            <a:r>
              <a:rPr lang="en-US" sz="3200" i="1" dirty="0">
                <a:solidFill>
                  <a:schemeClr val="bg1"/>
                </a:solidFill>
                <a:latin typeface="Georgia" panose="02040502050405020303" pitchFamily="18" charset="0"/>
              </a:rPr>
              <a:t>too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 fantastical to you?</a:t>
            </a:r>
          </a:p>
        </p:txBody>
      </p:sp>
    </p:spTree>
    <p:extLst>
      <p:ext uri="{BB962C8B-B14F-4D97-AF65-F5344CB8AC3E}">
        <p14:creationId xmlns:p14="http://schemas.microsoft.com/office/powerpoint/2010/main" val="93011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CC7E-C903-B645-8AA3-AEA36E21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 Closer Look at the Impetus for the Strike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6E659-791F-FC43-A49D-13AA4A5433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05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67A2E33-CC5A-E24F-8089-82844BE4A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7890413"/>
              </p:ext>
            </p:extLst>
          </p:nvPr>
        </p:nvGraphicFramePr>
        <p:xfrm>
          <a:off x="160789" y="1085081"/>
          <a:ext cx="11870421" cy="4626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3BD905-358C-A56B-A2BE-5324E2A7AE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5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F6C2-FE23-A3F0-7870-B41289D4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24" y="379957"/>
            <a:ext cx="4213587" cy="868729"/>
          </a:xfrm>
        </p:spPr>
        <p:txBody>
          <a:bodyPr>
            <a:normAutofit/>
          </a:bodyPr>
          <a:lstStyle/>
          <a:p>
            <a:r>
              <a:rPr lang="en-US" sz="3200" dirty="0"/>
              <a:t>Main Differences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3C408-FFD0-E92E-1252-1C1707CCE7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14D80-CAC9-6593-D0E7-A33CD4310B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1A3B82-D706-12FF-B132-B7ECBCAC08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Jack Kelly, as portrayed by Christian Bale and Dave Jacobs, played by David Moscow, are fictional characters.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AEEDED-66A1-C9EC-34B9-411B4672F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24" y="1644620"/>
            <a:ext cx="5453665" cy="4054721"/>
          </a:xfrm>
        </p:spPr>
        <p:txBody>
          <a:bodyPr>
            <a:normAutofit/>
          </a:bodyPr>
          <a:lstStyle/>
          <a:p>
            <a:r>
              <a:rPr lang="en-US" dirty="0"/>
              <a:t>Jack Kelly and David Jacobs were not real. “Kid Blink” was real, but in reality, there was no one leader of the group – the strike was led by the elected Newsboy Strike Committee of which “Kid Blink” was a member</a:t>
            </a:r>
          </a:p>
          <a:p>
            <a:r>
              <a:rPr lang="en-US" dirty="0"/>
              <a:t>Despite it being a fictionalization of the events of 1899, the movie portrays the motivations of the newsboys who struck accurately. </a:t>
            </a:r>
          </a:p>
        </p:txBody>
      </p:sp>
      <p:pic>
        <p:nvPicPr>
          <p:cNvPr id="19" name="Content Placeholder 18" descr="A picture containing person, human face, clothing, outdoor&#10;&#10;Description automatically generated">
            <a:extLst>
              <a:ext uri="{FF2B5EF4-FFF2-40B4-BE49-F238E27FC236}">
                <a16:creationId xmlns:a16="http://schemas.microsoft.com/office/drawing/2014/main" id="{C2A87CBC-13DD-163D-4996-BB7D682B8C7D}"/>
              </a:ext>
            </a:extLst>
          </p:cNvPr>
          <p:cNvPicPr>
            <a:picLocks noGrp="1" noChangeAspect="1"/>
          </p:cNvPicPr>
          <p:nvPr>
            <p:ph idx="17"/>
          </p:nvPr>
        </p:nvPicPr>
        <p:blipFill>
          <a:blip r:embed="rId2"/>
          <a:stretch>
            <a:fillRect/>
          </a:stretch>
        </p:blipFill>
        <p:spPr>
          <a:xfrm>
            <a:off x="7266038" y="2068462"/>
            <a:ext cx="4965289" cy="3227438"/>
          </a:xfrm>
        </p:spPr>
      </p:pic>
    </p:spTree>
    <p:extLst>
      <p:ext uri="{BB962C8B-B14F-4D97-AF65-F5344CB8AC3E}">
        <p14:creationId xmlns:p14="http://schemas.microsoft.com/office/powerpoint/2010/main" val="13283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F6C2-FE23-A3F0-7870-B41289D4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24" y="379957"/>
            <a:ext cx="4213587" cy="868729"/>
          </a:xfrm>
        </p:spPr>
        <p:txBody>
          <a:bodyPr>
            <a:normAutofit/>
          </a:bodyPr>
          <a:lstStyle/>
          <a:p>
            <a:r>
              <a:rPr lang="en-US" sz="3200" dirty="0"/>
              <a:t>Main Differences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3C408-FFD0-E92E-1252-1C1707CCE7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14D80-CAC9-6593-D0E7-A33CD4310B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1A3B82-D706-12FF-B132-B7ECBCAC08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Jack Kelly, as portrayed by Christian Bale and Dave Jacobs, played by David Moscow, are fictional characters.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AEEDED-66A1-C9EC-34B9-411B4672F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24" y="1644620"/>
            <a:ext cx="5453665" cy="4054721"/>
          </a:xfrm>
        </p:spPr>
        <p:txBody>
          <a:bodyPr>
            <a:normAutofit/>
          </a:bodyPr>
          <a:lstStyle/>
          <a:p>
            <a:r>
              <a:rPr lang="en-US" dirty="0"/>
              <a:t>The Newsies did not strike immediately after a price hike!</a:t>
            </a:r>
          </a:p>
          <a:p>
            <a:r>
              <a:rPr lang="en-US" dirty="0"/>
              <a:t>As covered previously, the price of newspapers had been high at the time due to the demand for news of the Spanish-American War. When the war ended, demand went back down and so did most prices, except for at a few major papers. This meant that Newsies made less money selling those papers, which was what they were </a:t>
            </a:r>
            <a:r>
              <a:rPr lang="en-US" i="1" dirty="0"/>
              <a:t>really </a:t>
            </a:r>
            <a:r>
              <a:rPr lang="en-US" dirty="0"/>
              <a:t>protesting.</a:t>
            </a:r>
          </a:p>
        </p:txBody>
      </p:sp>
      <p:pic>
        <p:nvPicPr>
          <p:cNvPr id="19" name="Content Placeholder 18" descr="A picture containing person, human face, clothing, outdoor&#10;&#10;Description automatically generated">
            <a:extLst>
              <a:ext uri="{FF2B5EF4-FFF2-40B4-BE49-F238E27FC236}">
                <a16:creationId xmlns:a16="http://schemas.microsoft.com/office/drawing/2014/main" id="{C2A87CBC-13DD-163D-4996-BB7D682B8C7D}"/>
              </a:ext>
            </a:extLst>
          </p:cNvPr>
          <p:cNvPicPr>
            <a:picLocks noGrp="1" noChangeAspect="1"/>
          </p:cNvPicPr>
          <p:nvPr>
            <p:ph idx="17"/>
          </p:nvPr>
        </p:nvPicPr>
        <p:blipFill>
          <a:blip r:embed="rId2"/>
          <a:stretch>
            <a:fillRect/>
          </a:stretch>
        </p:blipFill>
        <p:spPr>
          <a:xfrm>
            <a:off x="7266038" y="2068462"/>
            <a:ext cx="4965289" cy="3227438"/>
          </a:xfrm>
        </p:spPr>
      </p:pic>
    </p:spTree>
    <p:extLst>
      <p:ext uri="{BB962C8B-B14F-4D97-AF65-F5344CB8AC3E}">
        <p14:creationId xmlns:p14="http://schemas.microsoft.com/office/powerpoint/2010/main" val="197011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E951-8840-BBC9-61C3-95805E65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11" y="364960"/>
            <a:ext cx="6468273" cy="868729"/>
          </a:xfrm>
        </p:spPr>
        <p:txBody>
          <a:bodyPr>
            <a:normAutofit/>
          </a:bodyPr>
          <a:lstStyle/>
          <a:p>
            <a:r>
              <a:rPr lang="en-US" sz="4000" dirty="0"/>
              <a:t>What They Got </a:t>
            </a:r>
            <a:r>
              <a:rPr lang="en-US" sz="4000" i="1" dirty="0"/>
              <a:t>Mostly </a:t>
            </a:r>
            <a:r>
              <a:rPr lang="en-US" sz="4000" dirty="0"/>
              <a:t>Right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4E9D8-5E82-8A5F-6036-2D67B1F002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Placeholder 13" descr="Newspaper with solid fill">
            <a:extLst>
              <a:ext uri="{FF2B5EF4-FFF2-40B4-BE49-F238E27FC236}">
                <a16:creationId xmlns:a16="http://schemas.microsoft.com/office/drawing/2014/main" id="{60C10FF9-CDA9-EC61-7229-0C860870AD0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19" r="2919"/>
          <a:stretch>
            <a:fillRect/>
          </a:stretch>
        </p:blipFill>
        <p:spPr>
          <a:xfrm>
            <a:off x="6302480" y="301379"/>
            <a:ext cx="5889520" cy="6255242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D52406-FCA6-6434-C2C8-EB5C60328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24" y="1349331"/>
            <a:ext cx="5447641" cy="2259874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strike grew quickly and spread to workers throughout NYC and into New Jersey – just like </a:t>
            </a:r>
            <a:r>
              <a:rPr lang="en-US" i="1" dirty="0"/>
              <a:t>Newsies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July 24th, 1899 brought a huge rally, thousands strong, where newsies were advised to keep up the strike while minimizing violence – just like </a:t>
            </a:r>
            <a:r>
              <a:rPr lang="en-US" i="1" dirty="0"/>
              <a:t>Newsies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9E83F1-E4A9-42FC-C7C0-B33A4B5383A4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508724" y="3609205"/>
            <a:ext cx="5447640" cy="241537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tycoons tried to buy off the strike leaders, succeeding with some, but the strike continued – just like </a:t>
            </a:r>
            <a:r>
              <a:rPr lang="en-US" i="1" dirty="0"/>
              <a:t>Newsies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two sides reached an agreement on August 2</a:t>
            </a:r>
            <a:r>
              <a:rPr lang="en-US" baseline="30000" dirty="0"/>
              <a:t>nd</a:t>
            </a:r>
            <a:r>
              <a:rPr lang="en-US" dirty="0"/>
              <a:t>, ending the strike – this is shown as a win for the workers in </a:t>
            </a:r>
            <a:r>
              <a:rPr lang="en-US" i="1" dirty="0"/>
              <a:t>Newsies</a:t>
            </a:r>
            <a:r>
              <a:rPr lang="en-US" dirty="0"/>
              <a:t>, but was really a compromise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14D8E-9586-018E-20A9-DDB59317C5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8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F4F6-BEF2-984B-B79D-0587FF47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sz="3600" dirty="0"/>
              <a:t>Real- Life Results – Compromise and Moderate Success!</a:t>
            </a: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7D8C2-4018-214B-83A8-C06C296B40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09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56415-7DED-8552-2187-D2BAAA2848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950201"/>
              </p:ext>
            </p:extLst>
          </p:nvPr>
        </p:nvGraphicFramePr>
        <p:xfrm>
          <a:off x="1081545" y="1359540"/>
          <a:ext cx="10028903" cy="4086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B9F8465-DB97-FB4A-A84B-3A8B27BC90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49916" y="6421438"/>
            <a:ext cx="3580916" cy="250826"/>
          </a:xfrm>
        </p:spPr>
        <p:txBody>
          <a:bodyPr>
            <a:normAutofit fontScale="62500" lnSpcReduction="20000"/>
          </a:bodyPr>
          <a:lstStyle/>
          <a:p>
            <a:r>
              <a:rPr lang="en-US" sz="1100" dirty="0"/>
              <a:t>Source: "Tinker v. Des Moines Independent Community School District." </a:t>
            </a:r>
            <a:r>
              <a:rPr lang="en-US" sz="1100" i="1" dirty="0"/>
              <a:t>Oyez,</a:t>
            </a:r>
            <a:r>
              <a:rPr lang="en-US" sz="1100" dirty="0"/>
              <a:t> </a:t>
            </a:r>
            <a:r>
              <a:rPr lang="en-US" sz="1100" dirty="0" err="1"/>
              <a:t>www.oyez.org</a:t>
            </a:r>
            <a:r>
              <a:rPr lang="en-US" sz="1100" dirty="0"/>
              <a:t>/cases/1968/21.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463984-6107-18B9-57BE-18E5EC356754}"/>
              </a:ext>
            </a:extLst>
          </p:cNvPr>
          <p:cNvSpPr/>
          <p:nvPr/>
        </p:nvSpPr>
        <p:spPr>
          <a:xfrm>
            <a:off x="4543639" y="1412243"/>
            <a:ext cx="310471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BUT</a:t>
            </a:r>
          </a:p>
        </p:txBody>
      </p:sp>
      <p:pic>
        <p:nvPicPr>
          <p:cNvPr id="10" name="Picture 9" descr="A screenshot of a computer screen&#10;&#10;Description automatically generated with low confidence">
            <a:extLst>
              <a:ext uri="{FF2B5EF4-FFF2-40B4-BE49-F238E27FC236}">
                <a16:creationId xmlns:a16="http://schemas.microsoft.com/office/drawing/2014/main" id="{BCDF1C9A-1987-3720-7070-E4AB7C0532B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22113" y="4380235"/>
            <a:ext cx="6547763" cy="192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1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494</Words>
  <Application>Microsoft Macintosh PowerPoint</Application>
  <PresentationFormat>Widescreen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Formata BQ</vt:lpstr>
      <vt:lpstr>Formata BQ Light</vt:lpstr>
      <vt:lpstr>Formata BQ Medium</vt:lpstr>
      <vt:lpstr>Georgia</vt:lpstr>
      <vt:lpstr>Office Theme</vt:lpstr>
      <vt:lpstr>The Newsboys Strike of 1899 vs. Newsies (1992)   The largest child-led strike in history</vt:lpstr>
      <vt:lpstr>Case Facts: Newsboys Strike of 1899</vt:lpstr>
      <vt:lpstr>Review: A Closer Look at the Impetus for the Strike</vt:lpstr>
      <vt:lpstr>Main Differences</vt:lpstr>
      <vt:lpstr>Main Differences</vt:lpstr>
      <vt:lpstr>What They Got Mostly Right</vt:lpstr>
      <vt:lpstr>Real- Life Results – Compromise and Moderate Success!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Newsboys Strike of 1899  The largest child-led strike in history</dc:title>
  <dc:creator>Katharine Little</dc:creator>
  <cp:lastModifiedBy>Katharine Little</cp:lastModifiedBy>
  <cp:revision>5</cp:revision>
  <dcterms:created xsi:type="dcterms:W3CDTF">2022-11-28T20:55:17Z</dcterms:created>
  <dcterms:modified xsi:type="dcterms:W3CDTF">2023-06-20T17:50:37Z</dcterms:modified>
</cp:coreProperties>
</file>